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10" r:id="rId2"/>
    <p:sldId id="503" r:id="rId3"/>
    <p:sldId id="507" r:id="rId4"/>
    <p:sldId id="508" r:id="rId5"/>
    <p:sldId id="516" r:id="rId6"/>
    <p:sldId id="513" r:id="rId7"/>
    <p:sldId id="517" r:id="rId8"/>
    <p:sldId id="518" r:id="rId9"/>
    <p:sldId id="505" r:id="rId10"/>
    <p:sldId id="512" r:id="rId11"/>
    <p:sldId id="520" r:id="rId12"/>
    <p:sldId id="273" r:id="rId13"/>
    <p:sldId id="519" r:id="rId14"/>
    <p:sldId id="284" r:id="rId15"/>
    <p:sldId id="521" r:id="rId16"/>
    <p:sldId id="285" r:id="rId17"/>
    <p:sldId id="5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10A01-C523-4983-9F50-5B9E39F5151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B82BA-B481-4E94-9B5C-FD31E22F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3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Smoothing algorithm is ….</a:t>
            </a:r>
          </a:p>
          <a:p>
            <a:r>
              <a:rPr lang="en-US" dirty="0"/>
              <a:t>Python tool to read in the HYSPLIT timestep endpoints, count points in gridcells and make smooth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692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sites in WRAP we don’t see huge differences, but the more east we get we see larger differences. In this case reaching up for ammonia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584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E943-4CB6-42B4-83B4-4C6891B2C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7CE4F-02EF-481D-B78C-0C33B24E9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A628-C2BC-42E3-9C23-3B01E8DF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2BB93-39DB-4D85-88AD-11FAC788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92B0D-1553-499F-A6A2-91A0103E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0016-32B8-4D03-A6C3-E64B02A2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A8861-37DC-4AE2-9896-806C9A732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DE7DE-A01D-4AFC-A55F-38A80E71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ADD68-B1C3-4DDC-B7D0-6E0F2F56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86A73-C3A2-44A9-8051-3AC4648F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2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54B80-C621-477B-9D8D-D03256781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71340-C514-4179-A9EB-06884EC0C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CE9F9-B0A5-473E-A279-EA293E93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24EF-AD1D-4549-9B4C-193A6600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482DC-C4BC-4794-8F85-B32C38CD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617" y="452438"/>
            <a:ext cx="10590003" cy="74862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886961" cy="4062413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00071" y="1644651"/>
            <a:ext cx="4888549" cy="4062413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CB9A4B8-39E0-4644-BF80-0BAEA38E01F8}" type="datetime1">
              <a:rPr lang="en-GB" smtClean="0"/>
              <a:t>12/03/2020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66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321D-8572-4A61-B45E-D8515E42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FB5D-0CCE-4F8B-9BD4-92720D386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C64A-3EA8-49F5-A75D-D5529FDD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02315-1BC2-46D6-8DF0-FF0372F9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EE08D-1C1E-4094-A262-DC363527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37F9-040D-43C5-878B-FBDB23A0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1B247-4380-4B06-9873-DA49EEC97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DB814-1BC7-4CC5-9CFA-6024FC42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A185B-E8F5-45A9-AAA1-BAC7BEC0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56129-B146-4FC4-9EF1-148BB479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E92D-09A9-43EC-B254-28F99FC0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C7A7-FDC9-4E07-BBAB-0AC6F7195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09C0D-E25B-41A6-BAC4-FC2F7B4D7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B345-4729-4C84-98B0-B4760E40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FB61-4BBF-4B1A-84CB-75509907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886BA-B16B-40ED-BE93-272A5716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7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1DD7-B533-4987-8280-6FC91BB3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E8744-EA7F-4A50-8FB4-9F8DCC7D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3798E-F61B-4E68-AD1A-532A83641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AE953-F6A9-4A48-9FAF-892A2B12F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A43B2-4529-4DF9-ADAE-1E5DC7CFE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6A0D32-7EF3-4119-BD83-AC187EC0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1E416-ECFF-4543-964C-D5C5AADD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49BA72-B36E-462C-A9E7-CC487562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5FE7-4EAA-4B38-B883-877BDE7A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90DA3-4F7B-4651-9FB8-6C40B867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900E9-4C17-4806-A609-50EC56BF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DB05-9166-4222-BFF3-2183E3E1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6B26C-3622-43DA-BD8D-16868C3B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0F661-8A28-4AEA-A8BC-F61C9B83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46EBA-53C3-4EF7-9857-3F8600D5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8E60-A42D-45FB-B39C-29E30D0F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92ABA-611D-4D58-9696-1EB6EDC59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C4769-6BC6-42EE-B41A-B76C677DE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CFB5A-563F-4627-B5CD-53DB16D0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0026C-740A-4056-BBB1-DA415C8C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58C74-6DFF-4434-90D6-FB04E6A4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3826-407C-4A18-B72D-99EB6D9A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3B137-5AFC-48AF-A761-C62A59B6C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1D2A7-4A46-4E86-9899-88969044C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AB4FA-B251-425F-AF35-91CF6B23A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9001B-F9D4-4F70-8AE0-75D33012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E7B1F-1B4A-4FF5-B1F8-CBA1F3B4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866D8-37D6-45CD-80EF-CCA89210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5B3B4-AC70-4E0E-AA8B-B9AABC89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3DB79-69A1-4762-AEC3-B5DEAE605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4D9B-FEAF-4C3F-A551-44C206E300A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10C1C-FA99-4053-9BEC-9317DFF11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DA496-4829-4010-8981-B87134EE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08A2-4CAF-4CB9-AA5E-824FBFF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rapair2.org/RTOWG.aspx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apair2.org/pdf/WRAP_OGWG_Report_Baseline_17Sep201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rapair2.org/pdf/WRAP_OGWG_2028_OTB_FinalReport_11Oct2019a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7BD722-CBAA-4D14-BC0A-0D2015DE4C54}"/>
              </a:ext>
            </a:extLst>
          </p:cNvPr>
          <p:cNvSpPr txBox="1"/>
          <p:nvPr/>
        </p:nvSpPr>
        <p:spPr>
          <a:xfrm>
            <a:off x="2016417" y="5535660"/>
            <a:ext cx="706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Coordination and Glidepath Subcommittee Call </a:t>
            </a:r>
          </a:p>
          <a:p>
            <a:pPr algn="ctr"/>
            <a:r>
              <a:rPr lang="en-US" sz="2400" dirty="0"/>
              <a:t>March 12,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723386-D0BA-455E-8B40-FBF7A5FB68DF}"/>
              </a:ext>
            </a:extLst>
          </p:cNvPr>
          <p:cNvGrpSpPr/>
          <p:nvPr/>
        </p:nvGrpSpPr>
        <p:grpSpPr>
          <a:xfrm>
            <a:off x="1131094" y="773138"/>
            <a:ext cx="8855345" cy="4539326"/>
            <a:chOff x="322123" y="794203"/>
            <a:chExt cx="10541795" cy="53277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B75A285-3977-421B-940C-D11DEF0A010F}"/>
                </a:ext>
              </a:extLst>
            </p:cNvPr>
            <p:cNvSpPr/>
            <p:nvPr/>
          </p:nvSpPr>
          <p:spPr>
            <a:xfrm>
              <a:off x="4710237" y="1402160"/>
              <a:ext cx="1283958" cy="5005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EFDED-7482-49E5-930F-019AA17E6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043"/>
            <a:stretch/>
          </p:blipFill>
          <p:spPr>
            <a:xfrm>
              <a:off x="858060" y="1035599"/>
              <a:ext cx="10005858" cy="386861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8C1141-9581-43B9-832A-0828EB3707FD}"/>
                </a:ext>
              </a:extLst>
            </p:cNvPr>
            <p:cNvSpPr txBox="1"/>
            <p:nvPr/>
          </p:nvSpPr>
          <p:spPr>
            <a:xfrm>
              <a:off x="4591451" y="1272774"/>
              <a:ext cx="1339788" cy="66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States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A96107C-0240-4C2E-AE0D-DE9944235503}"/>
                </a:ext>
              </a:extLst>
            </p:cNvPr>
            <p:cNvSpPr/>
            <p:nvPr/>
          </p:nvSpPr>
          <p:spPr>
            <a:xfrm>
              <a:off x="2166301" y="1196313"/>
              <a:ext cx="1238613" cy="3616960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376EFC8C-3FB1-458F-8900-4F291840BC5C}"/>
                </a:ext>
              </a:extLst>
            </p:cNvPr>
            <p:cNvSpPr/>
            <p:nvPr/>
          </p:nvSpPr>
          <p:spPr>
            <a:xfrm>
              <a:off x="1432493" y="5166175"/>
              <a:ext cx="8416377" cy="955728"/>
            </a:xfrm>
            <a:prstGeom prst="downArrow">
              <a:avLst>
                <a:gd name="adj1" fmla="val 6727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Review, Coordination, Consultation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04B838-4C20-4A4D-AD93-1C2F69928363}"/>
                </a:ext>
              </a:extLst>
            </p:cNvPr>
            <p:cNvSpPr txBox="1"/>
            <p:nvPr/>
          </p:nvSpPr>
          <p:spPr>
            <a:xfrm rot="16200000">
              <a:off x="-1476333" y="2592659"/>
              <a:ext cx="4019069" cy="4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Steps follow RHR and EPA Guidance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61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E1C0-D833-4DBD-92DE-8A5698A2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3986" cy="796782"/>
          </a:xfrm>
        </p:spPr>
        <p:txBody>
          <a:bodyPr>
            <a:noAutofit/>
          </a:bodyPr>
          <a:lstStyle/>
          <a:p>
            <a:r>
              <a:rPr lang="en-US" sz="3600" dirty="0"/>
              <a:t>WRAP State Anthropogenic Source Sectors (no Fire)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DFC04B-5321-4C20-983F-B4A5C8508588}"/>
              </a:ext>
            </a:extLst>
          </p:cNvPr>
          <p:cNvGrpSpPr/>
          <p:nvPr/>
        </p:nvGrpSpPr>
        <p:grpSpPr>
          <a:xfrm>
            <a:off x="838200" y="1161908"/>
            <a:ext cx="10337155" cy="5539116"/>
            <a:chOff x="838200" y="1161908"/>
            <a:chExt cx="10337155" cy="55391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9ABC81-FE4B-4625-9A20-B6B38B8EC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456"/>
            <a:stretch/>
          </p:blipFill>
          <p:spPr>
            <a:xfrm>
              <a:off x="838200" y="1161908"/>
              <a:ext cx="10337155" cy="5539116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D875FD-E7A4-46E1-812D-EC67851D7D5C}"/>
                </a:ext>
              </a:extLst>
            </p:cNvPr>
            <p:cNvSpPr/>
            <p:nvPr/>
          </p:nvSpPr>
          <p:spPr>
            <a:xfrm>
              <a:off x="1801299" y="1691296"/>
              <a:ext cx="9212752" cy="29494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368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80657"/>
            <a:ext cx="10101943" cy="88174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Shawn to test-drive displays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2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53172E5-78B5-47E5-88DB-104B6C7E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54" y="3538330"/>
            <a:ext cx="4106448" cy="2533139"/>
          </a:xfrm>
          <a:prstGeom prst="rect">
            <a:avLst/>
          </a:prstGeom>
        </p:spPr>
      </p:pic>
      <p:pic>
        <p:nvPicPr>
          <p:cNvPr id="18" name="Picture 1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E9D553A-18B2-4936-827E-AE3661729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189" y="3538329"/>
            <a:ext cx="4106449" cy="2533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0E884-0183-4BAD-9680-62DD3848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50" y="433740"/>
            <a:ext cx="11329340" cy="642421"/>
          </a:xfrm>
        </p:spPr>
        <p:txBody>
          <a:bodyPr>
            <a:normAutofit/>
          </a:bodyPr>
          <a:lstStyle/>
          <a:p>
            <a:r>
              <a:rPr lang="en-US" sz="4000" dirty="0"/>
              <a:t>2028 Weighted Emissions Potential</a:t>
            </a:r>
            <a:endParaRPr lang="en-US" sz="4000" cap="non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6EAB99-AB5B-486A-8A06-FA550D1CA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578" y="1285661"/>
            <a:ext cx="10586174" cy="20340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Hysplit</a:t>
            </a:r>
            <a:r>
              <a:rPr lang="en-US" sz="2400" dirty="0"/>
              <a:t> Back Trajectory analyses from IMPROVE monitor: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2014-2018 Most Impaired Days (MID) - ~120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Residence Time Analysis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Calculated for each 36 km </a:t>
            </a:r>
            <a:r>
              <a:rPr lang="en-US" dirty="0" err="1"/>
              <a:t>CAMx</a:t>
            </a:r>
            <a:r>
              <a:rPr lang="en-US" dirty="0"/>
              <a:t> grid cell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F03CDC3-D0DB-4DFA-AAF6-F4C0AD7D5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546" y="3538329"/>
            <a:ext cx="4106449" cy="2533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31F0FC-C748-42DB-8508-951E43A9E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50" y="6192414"/>
            <a:ext cx="1425993" cy="372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971822-3EC5-4DC3-87CE-490B1B1928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9105"/>
          <a:stretch/>
        </p:blipFill>
        <p:spPr>
          <a:xfrm>
            <a:off x="8211113" y="599454"/>
            <a:ext cx="3188309" cy="2690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719B91-5398-4066-9F63-3C3EF9DA3F95}"/>
              </a:ext>
            </a:extLst>
          </p:cNvPr>
          <p:cNvSpPr/>
          <p:nvPr/>
        </p:nvSpPr>
        <p:spPr>
          <a:xfrm>
            <a:off x="6487157" y="6185702"/>
            <a:ext cx="384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http://www.wrapair2.org/RTOWG.aspx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01234-3C97-495D-8D58-3AE6B6BDCBE1}"/>
              </a:ext>
            </a:extLst>
          </p:cNvPr>
          <p:cNvSpPr txBox="1"/>
          <p:nvPr/>
        </p:nvSpPr>
        <p:spPr>
          <a:xfrm>
            <a:off x="1854943" y="6222511"/>
            <a:ext cx="455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WRAP_RTOWG_ModelingUpdate_2020-02-26v2.ppt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8BBBC-A756-4F8A-955C-95B8E8AE2744}"/>
              </a:ext>
            </a:extLst>
          </p:cNvPr>
          <p:cNvSpPr txBox="1"/>
          <p:nvPr/>
        </p:nvSpPr>
        <p:spPr>
          <a:xfrm>
            <a:off x="10360355" y="113531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Badlands</a:t>
            </a:r>
          </a:p>
        </p:txBody>
      </p:sp>
    </p:spTree>
    <p:extLst>
      <p:ext uri="{BB962C8B-B14F-4D97-AF65-F5344CB8AC3E}">
        <p14:creationId xmlns:p14="http://schemas.microsoft.com/office/powerpoint/2010/main" val="224242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4B63-7159-4DEB-852E-38E929A0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34" y="294966"/>
            <a:ext cx="10515600" cy="766959"/>
          </a:xfrm>
        </p:spPr>
        <p:txBody>
          <a:bodyPr>
            <a:normAutofit/>
          </a:bodyPr>
          <a:lstStyle/>
          <a:p>
            <a:r>
              <a:rPr lang="en-US" sz="4000" dirty="0"/>
              <a:t>2028 Weighted Emissions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58F8-D541-4CA3-A197-315CDE8E5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13" y="1124113"/>
            <a:ext cx="10586174" cy="2597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Extinction Weighted Residence Time (EWRT)</a:t>
            </a:r>
          </a:p>
          <a:p>
            <a:pPr lvl="1"/>
            <a:r>
              <a:rPr lang="en-US" sz="2200" dirty="0"/>
              <a:t>Weight the Residence Time by the Sulfate, Nitrate, Elemental Carbon, Organic Carbon Extinctions (b</a:t>
            </a:r>
            <a:r>
              <a:rPr lang="en-US" sz="2200" baseline="-25000" dirty="0"/>
              <a:t>ext</a:t>
            </a:r>
            <a:r>
              <a:rPr lang="en-US" sz="2200" dirty="0"/>
              <a:t>) for each MID</a:t>
            </a:r>
          </a:p>
          <a:p>
            <a:pPr lvl="1"/>
            <a:r>
              <a:rPr lang="en-US" sz="2200" dirty="0"/>
              <a:t>Trajectories with highest visibility impairment have the most influence on the AOI</a:t>
            </a:r>
          </a:p>
          <a:p>
            <a:pPr lvl="1"/>
            <a:r>
              <a:rPr lang="en-US" sz="2200" dirty="0"/>
              <a:t>May indicate different AOIs for different visibility impairing pollutants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4FE4C368-5B3D-4E7A-BA7F-D5EE3449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91" y="3154965"/>
            <a:ext cx="5133639" cy="3133956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AE3B4C25-7ADB-4D41-953D-C301048C1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931"/>
          <a:stretch/>
        </p:blipFill>
        <p:spPr>
          <a:xfrm>
            <a:off x="6294530" y="3154965"/>
            <a:ext cx="4352268" cy="31284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C805C8-8FF3-497B-853F-D1F4D811E502}"/>
              </a:ext>
            </a:extLst>
          </p:cNvPr>
          <p:cNvSpPr txBox="1"/>
          <p:nvPr/>
        </p:nvSpPr>
        <p:spPr bwMode="auto">
          <a:xfrm>
            <a:off x="1545202" y="5991308"/>
            <a:ext cx="2244897" cy="2153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en-US" sz="1400" dirty="0">
                <a:latin typeface="Verdana"/>
                <a:ea typeface="Verdana" pitchFamily="34" charset="0"/>
                <a:cs typeface="Verdana" pitchFamily="34" charset="0"/>
              </a:rPr>
              <a:t>NO</a:t>
            </a:r>
            <a:r>
              <a:rPr lang="en-US" sz="1400" baseline="-25000" dirty="0">
                <a:latin typeface="Verdana"/>
                <a:ea typeface="Verdana" pitchFamily="34" charset="0"/>
                <a:cs typeface="Verdana" pitchFamily="34" charset="0"/>
              </a:rPr>
              <a:t>3</a:t>
            </a:r>
            <a:r>
              <a:rPr lang="en-US" sz="1400" dirty="0"/>
              <a:t> Extinction </a:t>
            </a:r>
            <a:r>
              <a:rPr lang="en-US" sz="1400" dirty="0">
                <a:latin typeface="Verdana"/>
                <a:ea typeface="Verdana" pitchFamily="34" charset="0"/>
                <a:cs typeface="Verdana" pitchFamily="34" charset="0"/>
              </a:rPr>
              <a:t>Weighted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9DE40-544A-4A67-B785-1AC93F43A86E}"/>
              </a:ext>
            </a:extLst>
          </p:cNvPr>
          <p:cNvSpPr txBox="1"/>
          <p:nvPr/>
        </p:nvSpPr>
        <p:spPr bwMode="auto">
          <a:xfrm>
            <a:off x="6294530" y="5991308"/>
            <a:ext cx="2244897" cy="2153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en-US" sz="1400" dirty="0"/>
              <a:t>SO</a:t>
            </a:r>
            <a:r>
              <a:rPr lang="en-US" sz="1400" baseline="-25000" dirty="0"/>
              <a:t>4</a:t>
            </a:r>
            <a:r>
              <a:rPr lang="en-US" sz="1400" dirty="0"/>
              <a:t> Extinction </a:t>
            </a:r>
            <a:r>
              <a:rPr lang="en-US" sz="1400" dirty="0">
                <a:latin typeface="Verdana"/>
                <a:ea typeface="Verdana" pitchFamily="34" charset="0"/>
                <a:cs typeface="Verdana" pitchFamily="34" charset="0"/>
              </a:rPr>
              <a:t>Weighted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534B1-5A85-48FC-8033-8635F2C09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06" y="6288921"/>
            <a:ext cx="1425993" cy="3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4B63-7159-4DEB-852E-38E929A0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345"/>
          </a:xfrm>
        </p:spPr>
        <p:txBody>
          <a:bodyPr>
            <a:normAutofit/>
          </a:bodyPr>
          <a:lstStyle/>
          <a:p>
            <a:r>
              <a:rPr lang="en-US" sz="4000" dirty="0"/>
              <a:t>2028 Weighted Emissions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58F8-D541-4CA3-A197-315CDE8E5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370100"/>
            <a:ext cx="4413023" cy="459084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US" sz="2600" dirty="0"/>
              <a:t>Weighted Emissions Potential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2028OTB Emissions             (SO</a:t>
            </a:r>
            <a:r>
              <a:rPr lang="en-US" baseline="-25000" dirty="0"/>
              <a:t>2</a:t>
            </a:r>
            <a:r>
              <a:rPr lang="en-US" dirty="0"/>
              <a:t>, NOx, EC, OC) divided by distance, weighted by Extinction (SO</a:t>
            </a:r>
            <a:r>
              <a:rPr lang="en-US" baseline="-25000" dirty="0"/>
              <a:t>4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/>
              <a:t>NO3, EC, OC) weighted Residence Time.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All </a:t>
            </a:r>
            <a:r>
              <a:rPr lang="en-US" sz="2200" dirty="0" err="1"/>
              <a:t>anthro</a:t>
            </a:r>
            <a:r>
              <a:rPr lang="en-US" sz="2200" dirty="0"/>
              <a:t> emissions in grid cell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By source sector (e.g. EGU, industrial point, </a:t>
            </a:r>
            <a:r>
              <a:rPr lang="en-US" sz="2200" dirty="0" err="1"/>
              <a:t>onroad</a:t>
            </a:r>
            <a:r>
              <a:rPr lang="en-US" sz="22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/>
              <a:t>Rank EGU and Industrial Source facility level by SO2 and NOx weighted emissions potential for each Class I area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9F539-C51A-4FB4-A882-9A40C4114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968" y="1198705"/>
            <a:ext cx="7100980" cy="4921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89B60-0EB7-4E37-AD14-E0FC2B97C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4" y="6119922"/>
            <a:ext cx="1425993" cy="372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0EA644-5B5C-4CCD-9533-16C57921EF5C}"/>
              </a:ext>
            </a:extLst>
          </p:cNvPr>
          <p:cNvSpPr/>
          <p:nvPr/>
        </p:nvSpPr>
        <p:spPr>
          <a:xfrm>
            <a:off x="4587488" y="6119922"/>
            <a:ext cx="7294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Example plots from </a:t>
            </a:r>
            <a:r>
              <a:rPr lang="en-US" dirty="0" err="1"/>
              <a:t>CenSARA</a:t>
            </a:r>
            <a:r>
              <a:rPr lang="en-US" dirty="0"/>
              <a:t> since 2028 WEP still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32994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A4B8-EEBA-46E9-BBD3-0B5169F7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06829"/>
            <a:ext cx="4626428" cy="9942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Mesa Verde </a:t>
            </a:r>
            <a:r>
              <a:rPr lang="en-US" sz="3200" dirty="0"/>
              <a:t>WEP NOx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E5913-11E3-4291-9080-A3EB11F6BC7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D3FF4-72D9-4F76-825A-8262D0A96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7DA62-05D4-4C2D-BA49-4DEEE481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841" y="3638285"/>
            <a:ext cx="3490355" cy="3199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04D73A-5289-4242-8151-2AFD4424F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486" y="3638285"/>
            <a:ext cx="3490355" cy="3199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61322E-874C-4754-A997-371D0085E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304" y="0"/>
            <a:ext cx="3490355" cy="3199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CB5D70-D11C-4626-9307-1BD52731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496" y="44822"/>
            <a:ext cx="3492373" cy="3199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22ADC7-2568-44FE-835E-54B08B8A5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89" y="1850020"/>
            <a:ext cx="4625079" cy="4146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24A41C-5582-494D-BBC5-63A31632AA21}"/>
              </a:ext>
            </a:extLst>
          </p:cNvPr>
          <p:cNvSpPr txBox="1"/>
          <p:nvPr/>
        </p:nvSpPr>
        <p:spPr bwMode="auto">
          <a:xfrm>
            <a:off x="1068758" y="1411394"/>
            <a:ext cx="3056258" cy="2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70C0"/>
                </a:solidFill>
                <a:latin typeface="Verdana"/>
                <a:ea typeface="Verdana" pitchFamily="34" charset="0"/>
                <a:cs typeface="Verdana" pitchFamily="34" charset="0"/>
              </a:rPr>
              <a:t>Total Anthropogenic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D0632-27A1-484C-9145-F8F45F0B4F1A}"/>
              </a:ext>
            </a:extLst>
          </p:cNvPr>
          <p:cNvSpPr txBox="1"/>
          <p:nvPr/>
        </p:nvSpPr>
        <p:spPr bwMode="auto">
          <a:xfrm>
            <a:off x="6096000" y="452438"/>
            <a:ext cx="1694731" cy="2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70C0"/>
                </a:solidFill>
                <a:latin typeface="Verdana"/>
                <a:ea typeface="Verdana" pitchFamily="34" charset="0"/>
                <a:cs typeface="Verdana" pitchFamily="34" charset="0"/>
              </a:rPr>
              <a:t>EGU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CBAC-562E-42B3-8194-E77E1417F3DB}"/>
              </a:ext>
            </a:extLst>
          </p:cNvPr>
          <p:cNvSpPr txBox="1"/>
          <p:nvPr/>
        </p:nvSpPr>
        <p:spPr bwMode="auto">
          <a:xfrm>
            <a:off x="9242678" y="452438"/>
            <a:ext cx="2034517" cy="2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70C0"/>
                </a:solidFill>
                <a:latin typeface="Verdana"/>
                <a:ea typeface="Verdana" pitchFamily="34" charset="0"/>
                <a:cs typeface="Verdana" pitchFamily="34" charset="0"/>
              </a:rPr>
              <a:t>Non-EGU Point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404A3-A03F-4116-8B4A-52E6252976FB}"/>
              </a:ext>
            </a:extLst>
          </p:cNvPr>
          <p:cNvSpPr txBox="1"/>
          <p:nvPr/>
        </p:nvSpPr>
        <p:spPr bwMode="auto">
          <a:xfrm>
            <a:off x="6249158" y="4095923"/>
            <a:ext cx="1647193" cy="2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70C0"/>
                </a:solidFill>
                <a:latin typeface="Verdana"/>
                <a:ea typeface="Verdana" pitchFamily="34" charset="0"/>
                <a:cs typeface="Verdana" pitchFamily="34" charset="0"/>
              </a:rPr>
              <a:t>O&amp;G 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1AB1DC-BDE2-4BFF-AA76-9BD1A2C2699F}"/>
              </a:ext>
            </a:extLst>
          </p:cNvPr>
          <p:cNvSpPr txBox="1"/>
          <p:nvPr/>
        </p:nvSpPr>
        <p:spPr bwMode="auto">
          <a:xfrm>
            <a:off x="9398907" y="4095923"/>
            <a:ext cx="2129241" cy="2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70C0"/>
                </a:solidFill>
                <a:latin typeface="Verdana"/>
                <a:ea typeface="Verdana" pitchFamily="34" charset="0"/>
                <a:cs typeface="Verdana" pitchFamily="34" charset="0"/>
              </a:rPr>
              <a:t>On-Road Mobile</a:t>
            </a:r>
          </a:p>
        </p:txBody>
      </p:sp>
    </p:spTree>
    <p:extLst>
      <p:ext uri="{BB962C8B-B14F-4D97-AF65-F5344CB8AC3E}">
        <p14:creationId xmlns:p14="http://schemas.microsoft.com/office/powerpoint/2010/main" val="172716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80EBEE-1109-47A3-AB90-AFEEE6A2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33" y="364385"/>
            <a:ext cx="10586174" cy="1197353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Weighted Emissions Potential Compared to Q/d analysis and regional air quality modeling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EF8F8B-B325-46B3-A0E8-1E984A0D43F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0533" y="1879640"/>
            <a:ext cx="4885194" cy="3827426"/>
          </a:xfrm>
        </p:spPr>
        <p:txBody>
          <a:bodyPr/>
          <a:lstStyle/>
          <a:p>
            <a:r>
              <a:rPr lang="en-US" dirty="0"/>
              <a:t>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Accounts for geography and transport paths to CIA on MIDs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use extinction weighting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Significantly less costly than PGM modeling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2028 WRAP emissions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1E53-AA94-46EF-84B8-8D7C8077939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925" y="1879639"/>
            <a:ext cx="4886782" cy="38274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Uncertainties in HYSPLIT back trajectories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Does not account for chemical transformation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Difficult to compare rankings across different CIAs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 quantitative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 estimate of how visibility impairment would change based on emissions reductions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costly than Q/d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0EA6B-4CC6-4D62-B902-481B70295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3" y="6024969"/>
            <a:ext cx="1425993" cy="3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96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887E-6CA3-46CC-A9A7-5D33768D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Discussion:</a:t>
            </a:r>
            <a:r>
              <a:rPr lang="en-US" sz="3600" dirty="0"/>
              <a:t> what data are states using to evaluate anthropogenic emissions for 4 factor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C9FF5-BEAD-4AB6-9852-42E4AF55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175"/>
            <a:ext cx="10515600" cy="3757983"/>
          </a:xfrm>
        </p:spPr>
        <p:txBody>
          <a:bodyPr/>
          <a:lstStyle/>
          <a:p>
            <a:r>
              <a:rPr lang="en-US" dirty="0"/>
              <a:t>WRAP</a:t>
            </a:r>
          </a:p>
          <a:p>
            <a:pPr lvl="1"/>
            <a:r>
              <a:rPr lang="en-US" dirty="0"/>
              <a:t>2014 Q/d – </a:t>
            </a:r>
            <a:r>
              <a:rPr lang="en-US" i="1" dirty="0"/>
              <a:t>delivered 2019</a:t>
            </a:r>
          </a:p>
          <a:p>
            <a:pPr lvl="1"/>
            <a:r>
              <a:rPr lang="en-US" dirty="0"/>
              <a:t>2028 OTB emissions for regional modeling – </a:t>
            </a:r>
            <a:r>
              <a:rPr lang="en-US" i="1" dirty="0"/>
              <a:t>delivered Mar 2020</a:t>
            </a:r>
          </a:p>
          <a:p>
            <a:pPr lvl="1"/>
            <a:r>
              <a:rPr lang="en-US" dirty="0"/>
              <a:t>2028 Weighted Emissions Potential – </a:t>
            </a:r>
            <a:r>
              <a:rPr lang="en-US" i="1" dirty="0"/>
              <a:t>initial</a:t>
            </a:r>
            <a:r>
              <a:rPr lang="en-US" dirty="0"/>
              <a:t> </a:t>
            </a:r>
            <a:r>
              <a:rPr lang="en-US" i="1" dirty="0"/>
              <a:t>delivery Mar 2020</a:t>
            </a:r>
          </a:p>
          <a:p>
            <a:pPr lvl="1"/>
            <a:r>
              <a:rPr lang="en-US" dirty="0"/>
              <a:t>2028 Source apportionment – </a:t>
            </a:r>
            <a:r>
              <a:rPr lang="en-US" i="1" dirty="0"/>
              <a:t>modeling in progress Mar-Apr 2020</a:t>
            </a:r>
          </a:p>
          <a:p>
            <a:pPr lvl="1"/>
            <a:endParaRPr lang="en-US" i="1" dirty="0"/>
          </a:p>
          <a:p>
            <a:r>
              <a:rPr lang="en-US" dirty="0"/>
              <a:t>States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5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A1B689-621F-4D14-9C79-7CF04D4E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WRAP 2014v2, </a:t>
            </a:r>
            <a:r>
              <a:rPr lang="en-US" sz="4000" dirty="0" err="1"/>
              <a:t>RepBase</a:t>
            </a:r>
            <a:r>
              <a:rPr lang="en-US" sz="4000" dirty="0"/>
              <a:t>, and 2028 OTB Emissions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7C2A6-6014-4DBB-9CA1-93DE0D1D4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327" y="1478165"/>
            <a:ext cx="10515600" cy="482255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Status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2014v2, Representative Base, and 2028 OTB emissions files delivered by Ramboll to CIRA</a:t>
            </a:r>
          </a:p>
          <a:p>
            <a:r>
              <a:rPr lang="en-US" sz="3000" dirty="0"/>
              <a:t>Representative Base is a mix of 2014 to 2018 emissions </a:t>
            </a:r>
          </a:p>
          <a:p>
            <a:pPr lvl="1"/>
            <a:r>
              <a:rPr lang="en-US" sz="2600" dirty="0"/>
              <a:t>2014v2 for on-road and industrial point</a:t>
            </a:r>
          </a:p>
          <a:p>
            <a:pPr lvl="1"/>
            <a:r>
              <a:rPr lang="en-US" sz="2600" dirty="0"/>
              <a:t>2018 measured emissions for EGU</a:t>
            </a:r>
          </a:p>
          <a:p>
            <a:pPr lvl="1"/>
            <a:r>
              <a:rPr lang="en-US" sz="2600" dirty="0"/>
              <a:t>2014 update for 6 WRAP states, EPA 2016eh for rest WRAP</a:t>
            </a:r>
          </a:p>
          <a:p>
            <a:pPr lvl="1"/>
            <a:r>
              <a:rPr lang="en-US" sz="2600" dirty="0"/>
              <a:t>EPA 2016eh for WRAP Nonroad, WRAP non-point, non-WRAP US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WRAP Fires are 2014-2018 5-year average</a:t>
            </a:r>
          </a:p>
          <a:p>
            <a:r>
              <a:rPr lang="en-US" sz="3000" dirty="0"/>
              <a:t>2028 On The Books uses 2014v2 or </a:t>
            </a:r>
            <a:r>
              <a:rPr lang="en-US" sz="3000" dirty="0" err="1"/>
              <a:t>RepBase</a:t>
            </a:r>
            <a:r>
              <a:rPr lang="en-US" sz="3000" dirty="0"/>
              <a:t> fire emissions</a:t>
            </a:r>
          </a:p>
          <a:p>
            <a:pPr lvl="1"/>
            <a:r>
              <a:rPr lang="en-US" sz="2600" dirty="0"/>
              <a:t>All other WRAP sectors are same in 2028 On the Books </a:t>
            </a:r>
          </a:p>
          <a:p>
            <a:pPr lvl="1"/>
            <a:r>
              <a:rPr lang="en-US" sz="2600" dirty="0"/>
              <a:t>EPA 2028eh for non-WRAP</a:t>
            </a:r>
          </a:p>
        </p:txBody>
      </p:sp>
    </p:spTree>
    <p:extLst>
      <p:ext uri="{BB962C8B-B14F-4D97-AF65-F5344CB8AC3E}">
        <p14:creationId xmlns:p14="http://schemas.microsoft.com/office/powerpoint/2010/main" val="317004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C452-C4B9-45CC-B140-617DCE8B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32092" cy="7830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WRAP Anthropogenic Emissions (except no Fire)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88432-936C-4175-A2D2-641020850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31" y="1336802"/>
            <a:ext cx="10103134" cy="5067436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3C21097-2AE4-4E65-8CFD-82D5B689CC40}"/>
              </a:ext>
            </a:extLst>
          </p:cNvPr>
          <p:cNvSpPr/>
          <p:nvPr/>
        </p:nvSpPr>
        <p:spPr>
          <a:xfrm>
            <a:off x="2763825" y="1464414"/>
            <a:ext cx="343760" cy="6600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2D12-F648-4BA1-961F-C8123FCB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9282077" cy="74178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Remix CA so comparable to WRAP sectors - 2028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AA6A6-FA0E-4128-BC86-AFA32EFC2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3" r="13323"/>
          <a:stretch/>
        </p:blipFill>
        <p:spPr>
          <a:xfrm>
            <a:off x="7184571" y="2092782"/>
            <a:ext cx="3980734" cy="3947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0EC4CC-37CD-44B2-8615-715A778C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50" y="1491306"/>
            <a:ext cx="5917875" cy="47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5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AEE81-804A-4D5C-98DD-AABCEDA7A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592"/>
          <a:stretch/>
        </p:blipFill>
        <p:spPr>
          <a:xfrm>
            <a:off x="2420066" y="1135351"/>
            <a:ext cx="7008989" cy="1827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254859-A93C-4864-96E5-01EC9A72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32" y="457162"/>
            <a:ext cx="7734586" cy="487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25EF01-3ACD-4530-80A3-B5F48341A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37"/>
          <a:stretch/>
        </p:blipFill>
        <p:spPr>
          <a:xfrm>
            <a:off x="2420066" y="3038833"/>
            <a:ext cx="7008989" cy="29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E0238-32F9-4F3A-B098-D744A12AB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8"/>
          <a:stretch/>
        </p:blipFill>
        <p:spPr>
          <a:xfrm>
            <a:off x="1347535" y="1352557"/>
            <a:ext cx="9411288" cy="50688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2C88B8E-896E-49C4-986B-4D5CD344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667087" cy="76928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WRAP State Anthropogenic Source Sectors (no Fire)</a:t>
            </a:r>
          </a:p>
        </p:txBody>
      </p:sp>
    </p:spTree>
    <p:extLst>
      <p:ext uri="{BB962C8B-B14F-4D97-AF65-F5344CB8AC3E}">
        <p14:creationId xmlns:p14="http://schemas.microsoft.com/office/powerpoint/2010/main" val="335335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81A166-54F5-4410-9216-2E7A4EA9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29" y="1275253"/>
            <a:ext cx="8279086" cy="48162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D6A1FE-4015-4E15-B2EB-19CD30E96F4C}"/>
              </a:ext>
            </a:extLst>
          </p:cNvPr>
          <p:cNvSpPr txBox="1">
            <a:spLocks/>
          </p:cNvSpPr>
          <p:nvPr/>
        </p:nvSpPr>
        <p:spPr>
          <a:xfrm>
            <a:off x="804397" y="427935"/>
            <a:ext cx="9735266" cy="754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WRAP State 201v2, </a:t>
            </a:r>
            <a:r>
              <a:rPr lang="en-US" sz="2800" dirty="0" err="1"/>
              <a:t>RepBaseline</a:t>
            </a:r>
            <a:r>
              <a:rPr lang="en-US" sz="2800" dirty="0"/>
              <a:t>, and 2028 Emissions – Oil and Gas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ACA00-A352-4456-952E-0BD13C42DB03}"/>
              </a:ext>
            </a:extLst>
          </p:cNvPr>
          <p:cNvSpPr/>
          <p:nvPr/>
        </p:nvSpPr>
        <p:spPr>
          <a:xfrm>
            <a:off x="256673" y="6091510"/>
            <a:ext cx="8557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http://www.wrapair2.org/pdf/WRAP_OGWG_Report_Baseline_17Sep2019.pdf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AB6A6-11D5-469D-ACB5-D5EF3E66350B}"/>
              </a:ext>
            </a:extLst>
          </p:cNvPr>
          <p:cNvSpPr/>
          <p:nvPr/>
        </p:nvSpPr>
        <p:spPr>
          <a:xfrm>
            <a:off x="256673" y="6407720"/>
            <a:ext cx="8495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http://www.wrapair2.org/pdf/WRAP_OGWG_2028_OTB_FinalReport_11Oct2019a.pdf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947B-0159-42D5-B36E-681B2BB7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08A2-4CAF-4CB9-AA5E-824FBFFB5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4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EBE1-9C50-4E43-BEE6-E66FBC11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8362" cy="755531"/>
          </a:xfrm>
        </p:spPr>
        <p:txBody>
          <a:bodyPr/>
          <a:lstStyle/>
          <a:p>
            <a:r>
              <a:rPr lang="en-US" dirty="0"/>
              <a:t>WRAP State </a:t>
            </a:r>
            <a:r>
              <a:rPr lang="en-US" dirty="0" err="1"/>
              <a:t>Oil&amp;Gas</a:t>
            </a:r>
            <a:r>
              <a:rPr lang="en-US" dirty="0"/>
              <a:t>, EGU, Industrial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9E527-0F49-4AF7-8F0C-21C3CABCF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947" y="1326077"/>
            <a:ext cx="8881662" cy="51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19B8-9A02-4F8B-8AFC-D6E2546F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16" y="585132"/>
            <a:ext cx="10515600" cy="762406"/>
          </a:xfrm>
        </p:spPr>
        <p:txBody>
          <a:bodyPr>
            <a:normAutofit/>
          </a:bodyPr>
          <a:lstStyle/>
          <a:p>
            <a:r>
              <a:rPr lang="en-US" sz="4000" dirty="0"/>
              <a:t>US Anthropogenic Emissions (no Fire)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8380E-5D87-4572-A192-3C833C1C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06" y="1408063"/>
            <a:ext cx="9699142" cy="48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571</Words>
  <Application>Microsoft Office PowerPoint</Application>
  <PresentationFormat>Widescreen</PresentationFormat>
  <Paragraphs>84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PowerPoint Presentation</vt:lpstr>
      <vt:lpstr>WRAP 2014v2, RepBase, and 2028 OTB Emissions</vt:lpstr>
      <vt:lpstr>WRAP Anthropogenic Emissions (except no Fire)</vt:lpstr>
      <vt:lpstr>Remix CA so comparable to WRAP sectors - 2028</vt:lpstr>
      <vt:lpstr>PowerPoint Presentation</vt:lpstr>
      <vt:lpstr>WRAP State Anthropogenic Source Sectors (no Fire)</vt:lpstr>
      <vt:lpstr>PowerPoint Presentation</vt:lpstr>
      <vt:lpstr>WRAP State Oil&amp;Gas, EGU, Industrial Point</vt:lpstr>
      <vt:lpstr>US Anthropogenic Emissions (no Fire)</vt:lpstr>
      <vt:lpstr>WRAP State Anthropogenic Source Sectors (no Fire)</vt:lpstr>
      <vt:lpstr>Shawn to test-drive displays </vt:lpstr>
      <vt:lpstr>2028 Weighted Emissions Potential</vt:lpstr>
      <vt:lpstr>2028 Weighted Emissions Potential</vt:lpstr>
      <vt:lpstr>2028 Weighted Emissions Potential</vt:lpstr>
      <vt:lpstr>Example: Mesa Verde WEP NOx</vt:lpstr>
      <vt:lpstr>Weighted Emissions Potential Compared to Q/d analysis and regional air quality modeling </vt:lpstr>
      <vt:lpstr>Discussion: what data are states using to evaluate anthropogenic emissions for 4 factor analysis?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Glidepath Format following EPA Guidance</dc:title>
  <dc:creator>Patricia Brewer</dc:creator>
  <cp:lastModifiedBy>TMoore</cp:lastModifiedBy>
  <cp:revision>57</cp:revision>
  <dcterms:created xsi:type="dcterms:W3CDTF">2020-03-05T21:37:33Z</dcterms:created>
  <dcterms:modified xsi:type="dcterms:W3CDTF">2020-03-12T19:48:59Z</dcterms:modified>
</cp:coreProperties>
</file>